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7"/>
  </p:notesMasterIdLst>
  <p:sldIdLst>
    <p:sldId id="270" r:id="rId2"/>
    <p:sldId id="282" r:id="rId3"/>
    <p:sldId id="283" r:id="rId4"/>
    <p:sldId id="277" r:id="rId5"/>
    <p:sldId id="292" r:id="rId6"/>
    <p:sldId id="275" r:id="rId7"/>
    <p:sldId id="284" r:id="rId8"/>
    <p:sldId id="293" r:id="rId9"/>
    <p:sldId id="285" r:id="rId10"/>
    <p:sldId id="294" r:id="rId11"/>
    <p:sldId id="295" r:id="rId12"/>
    <p:sldId id="278" r:id="rId13"/>
    <p:sldId id="280" r:id="rId14"/>
    <p:sldId id="267" r:id="rId15"/>
    <p:sldId id="276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33"/>
    <a:srgbClr val="FF6969"/>
    <a:srgbClr val="EEE4B8"/>
    <a:srgbClr val="B3C7E2"/>
    <a:srgbClr val="3B3B3B"/>
    <a:srgbClr val="5E5E5E"/>
    <a:srgbClr val="5F5F5F"/>
    <a:srgbClr val="FFFFFF"/>
    <a:srgbClr val="000000"/>
    <a:srgbClr val="A9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39" autoAdjust="0"/>
  </p:normalViewPr>
  <p:slideViewPr>
    <p:cSldViewPr snapToGrid="0">
      <p:cViewPr varScale="1">
        <p:scale>
          <a:sx n="107" d="100"/>
          <a:sy n="107" d="100"/>
        </p:scale>
        <p:origin x="0" y="-2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t-E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chemeClr val="bg2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4A4A-4F1B-907C-7F203BF68BD7}"/>
              </c:ext>
            </c:extLst>
          </c:dPt>
          <c:dPt>
            <c:idx val="1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bg2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A4A-4F1B-907C-7F203BF68BD7}"/>
              </c:ext>
            </c:extLst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All</c:v>
                </c:pt>
                <c:pt idx="1">
                  <c:v>Renewable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64.3</c:v>
                </c:pt>
                <c:pt idx="1">
                  <c:v>23.7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A4A-4F1B-907C-7F203BF68BD7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325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t-EE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t-EE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solidFill>
                <a:schemeClr val="bg2"/>
              </a:solidFill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solidFill>
                  <a:schemeClr val="bg2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F69-42CD-BB96-D1433332BB20}"/>
              </c:ext>
            </c:extLst>
          </c:dPt>
          <c:dLbls>
            <c:delete val="1"/>
          </c:dLbls>
          <c:cat>
            <c:strRef>
              <c:f>Sheet1!$A$2</c:f>
              <c:strCache>
                <c:ptCount val="1"/>
                <c:pt idx="0">
                  <c:v>Renewable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EF69-42CD-BB96-D1433332BB20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t-EE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A3BC5C-C9B6-4740-AD3C-60647B09C26D}" type="datetimeFigureOut">
              <a:rPr lang="et-EE" smtClean="0"/>
              <a:t>7.11.2016</a:t>
            </a:fld>
            <a:endParaRPr lang="et-E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t-E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t-E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t-E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627D5-235A-4BF3-8EBB-25062459928C}" type="slidenum">
              <a:rPr lang="et-EE" smtClean="0"/>
              <a:t>‹#›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201077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t-E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627D5-235A-4BF3-8EBB-25062459928C}" type="slidenum">
              <a:rPr lang="et-EE" smtClean="0"/>
              <a:t>11</a:t>
            </a:fld>
            <a:endParaRPr lang="et-EE"/>
          </a:p>
        </p:txBody>
      </p:sp>
    </p:spTree>
    <p:extLst>
      <p:ext uri="{BB962C8B-B14F-4D97-AF65-F5344CB8AC3E}">
        <p14:creationId xmlns:p14="http://schemas.microsoft.com/office/powerpoint/2010/main" val="4057785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146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9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38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16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16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71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01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96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27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61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94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2A6D6-B0BF-476E-A8CE-93292E935F1F}" type="datetimeFigureOut">
              <a:rPr lang="en-US" smtClean="0"/>
              <a:t>11/7/2016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769F2-6AD0-4071-B222-829A59067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901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zövegdoboz 1"/>
          <p:cNvSpPr txBox="1"/>
          <p:nvPr/>
        </p:nvSpPr>
        <p:spPr>
          <a:xfrm>
            <a:off x="4251049" y="4159930"/>
            <a:ext cx="353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2400" b="1" dirty="0" smtClean="0">
                <a:latin typeface="Franklin Gothic Demi" pitchFamily="34" charset="0"/>
              </a:rPr>
              <a:t>WIND FARM CHALLENGE</a:t>
            </a:r>
            <a:br>
              <a:rPr lang="et-EE" sz="2400" b="1" dirty="0" smtClean="0">
                <a:latin typeface="Franklin Gothic Demi" pitchFamily="34" charset="0"/>
              </a:rPr>
            </a:br>
            <a:r>
              <a:rPr lang="et-EE" sz="2400" b="1" dirty="0" smtClean="0">
                <a:latin typeface="Franklin Gothic Demi" pitchFamily="34" charset="0"/>
              </a:rPr>
              <a:t>by Anemo Analytics</a:t>
            </a:r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630" y="5875936"/>
            <a:ext cx="1915853" cy="7312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55428" y="3182172"/>
            <a:ext cx="7528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u="sng" dirty="0">
                <a:latin typeface="Franklin Gothic Demi" pitchFamily="34" charset="0"/>
                <a:ea typeface="Verdana" pitchFamily="34" charset="0"/>
                <a:cs typeface="Verdana" pitchFamily="34" charset="0"/>
              </a:rPr>
              <a:t>BREAKING WIND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784" y="474706"/>
            <a:ext cx="2585439" cy="25854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013169"/>
            <a:ext cx="12202738" cy="9227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08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38087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4800" u="sng" dirty="0" smtClean="0">
                <a:latin typeface="Impact" pitchFamily="34" charset="0"/>
              </a:rPr>
              <a:t>ACCURATE PREDICTIONS</a:t>
            </a:r>
            <a:endParaRPr lang="en-US" sz="4800" u="sng" dirty="0">
              <a:latin typeface="Impact" pitchFamily="34" charset="0"/>
            </a:endParaRPr>
          </a:p>
          <a:p>
            <a:pPr algn="ctr"/>
            <a:endParaRPr lang="en-US" sz="4800" u="sng" dirty="0">
              <a:latin typeface="Bebas Neue Bold" panose="020B0606020202050201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273" y="1574505"/>
            <a:ext cx="12055052" cy="4973597"/>
            <a:chOff x="76273" y="1574505"/>
            <a:chExt cx="12055052" cy="4973597"/>
          </a:xfrm>
        </p:grpSpPr>
        <p:pic>
          <p:nvPicPr>
            <p:cNvPr id="21" name="Picture 2" descr="Billedresultat for whiteboar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3" y="1574507"/>
              <a:ext cx="6654798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8"/>
            <a:stretch/>
          </p:blipFill>
          <p:spPr bwMode="auto">
            <a:xfrm>
              <a:off x="7482173" y="1574506"/>
              <a:ext cx="4649152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8" r="16334"/>
            <a:stretch/>
          </p:blipFill>
          <p:spPr bwMode="auto">
            <a:xfrm>
              <a:off x="4946666" y="1574505"/>
              <a:ext cx="3568810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-1" y="681531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t-EE" sz="2800" dirty="0" smtClean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MAINTENANCE</a:t>
            </a:r>
            <a:endParaRPr lang="en-US" sz="42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158311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t-EE" sz="2800" dirty="0" smtClean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MONITORING</a:t>
            </a:r>
            <a:endParaRPr lang="en-US" sz="36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83696" y="681531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MARKET</a:t>
            </a:r>
            <a:endParaRPr lang="en-US" sz="32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pic>
        <p:nvPicPr>
          <p:cNvPr id="13" name="Kép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3" y="1868337"/>
            <a:ext cx="5750416" cy="4320000"/>
          </a:xfrm>
          <a:prstGeom prst="rect">
            <a:avLst/>
          </a:prstGeom>
        </p:spPr>
      </p:pic>
      <p:pic>
        <p:nvPicPr>
          <p:cNvPr id="14" name="Kép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1"/>
          <a:stretch/>
        </p:blipFill>
        <p:spPr>
          <a:xfrm>
            <a:off x="5800421" y="1868337"/>
            <a:ext cx="5932240" cy="43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83698" y="151204"/>
            <a:ext cx="2908301" cy="523220"/>
          </a:xfrm>
          <a:prstGeom prst="rect">
            <a:avLst/>
          </a:prstGeom>
          <a:solidFill>
            <a:srgbClr val="B3C7E2">
              <a:alpha val="49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t-EE" sz="2800" dirty="0" smtClean="0">
                <a:latin typeface="Impact" pitchFamily="34" charset="0"/>
              </a:rPr>
              <a:t>PREDICTIONS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16" name="Alcím 2"/>
          <p:cNvSpPr>
            <a:spLocks noGrp="1"/>
          </p:cNvSpPr>
          <p:nvPr>
            <p:ph type="subTitle" idx="1"/>
          </p:nvPr>
        </p:nvSpPr>
        <p:spPr>
          <a:xfrm>
            <a:off x="1766488" y="1838271"/>
            <a:ext cx="2914126" cy="369476"/>
          </a:xfrm>
          <a:solidFill>
            <a:srgbClr val="FFFFFF"/>
          </a:solidFill>
        </p:spPr>
        <p:txBody>
          <a:bodyPr>
            <a:noAutofit/>
          </a:bodyPr>
          <a:lstStyle/>
          <a:p>
            <a:r>
              <a:rPr lang="et-EE" dirty="0" smtClean="0">
                <a:latin typeface="Impact" pitchFamily="34" charset="0"/>
              </a:rPr>
              <a:t>NAIVE MODEL</a:t>
            </a:r>
            <a:endParaRPr lang="en-US" dirty="0">
              <a:latin typeface="Impact" pitchFamily="34" charset="0"/>
            </a:endParaRPr>
          </a:p>
        </p:txBody>
      </p:sp>
      <p:sp>
        <p:nvSpPr>
          <p:cNvPr id="17" name="Alcím 2"/>
          <p:cNvSpPr txBox="1">
            <a:spLocks/>
          </p:cNvSpPr>
          <p:nvPr/>
        </p:nvSpPr>
        <p:spPr>
          <a:xfrm>
            <a:off x="7675633" y="1868337"/>
            <a:ext cx="2914126" cy="369476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latin typeface="Impact" pitchFamily="34" charset="0"/>
              </a:rPr>
              <a:t>OUR MODEL</a:t>
            </a:r>
            <a:endParaRPr lang="en-US" dirty="0"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04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38087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4800" u="sng" dirty="0" smtClean="0">
                <a:latin typeface="Impact" pitchFamily="34" charset="0"/>
              </a:rPr>
              <a:t>MARKET CONNECTION</a:t>
            </a:r>
            <a:endParaRPr lang="en-US" sz="4800" u="sng" dirty="0">
              <a:latin typeface="Impact" pitchFamily="34" charset="0"/>
            </a:endParaRPr>
          </a:p>
          <a:p>
            <a:pPr algn="ctr"/>
            <a:endParaRPr lang="en-US" sz="4800" u="sng" dirty="0">
              <a:latin typeface="Bebas Neue Bold" panose="020B0606020202050201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273" y="1574505"/>
            <a:ext cx="12055052" cy="4973597"/>
            <a:chOff x="76273" y="1574505"/>
            <a:chExt cx="12055052" cy="4973597"/>
          </a:xfrm>
        </p:grpSpPr>
        <p:pic>
          <p:nvPicPr>
            <p:cNvPr id="21" name="Picture 2" descr="Billedresultat for whiteboar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3" y="1574507"/>
              <a:ext cx="6654798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8"/>
            <a:stretch/>
          </p:blipFill>
          <p:spPr bwMode="auto">
            <a:xfrm>
              <a:off x="7482173" y="1574506"/>
              <a:ext cx="4649152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8" r="16334"/>
            <a:stretch/>
          </p:blipFill>
          <p:spPr bwMode="auto">
            <a:xfrm>
              <a:off x="4946666" y="1574505"/>
              <a:ext cx="3568810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-3" y="675116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t-EE" sz="2800" dirty="0" smtClean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MAINTENANCE</a:t>
            </a:r>
            <a:endParaRPr lang="en-US" sz="42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158311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t-EE" sz="2800" dirty="0" smtClean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MONITORING</a:t>
            </a:r>
            <a:endParaRPr lang="en-US" sz="36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83699" y="158310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t-EE" sz="2800" dirty="0" smtClean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PREDICTION</a:t>
            </a:r>
            <a:endParaRPr lang="en-US" sz="32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83696" y="683048"/>
            <a:ext cx="2908301" cy="523220"/>
          </a:xfrm>
          <a:prstGeom prst="rect">
            <a:avLst/>
          </a:prstGeom>
          <a:solidFill>
            <a:srgbClr val="B3C7E2">
              <a:alpha val="49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t-EE" sz="2800" dirty="0" smtClean="0">
                <a:latin typeface="Impact" pitchFamily="34" charset="0"/>
              </a:rPr>
              <a:t>MARKET</a:t>
            </a:r>
            <a:endParaRPr lang="en-US" sz="2800" dirty="0">
              <a:latin typeface="Impact" pitchFamily="34" charset="0"/>
            </a:endParaRPr>
          </a:p>
        </p:txBody>
      </p:sp>
      <p:pic>
        <p:nvPicPr>
          <p:cNvPr id="16" name="Kép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0" t="6211" r="2846" b="2554"/>
          <a:stretch/>
        </p:blipFill>
        <p:spPr>
          <a:xfrm>
            <a:off x="599292" y="1975476"/>
            <a:ext cx="8054274" cy="4067109"/>
          </a:xfrm>
          <a:prstGeom prst="rect">
            <a:avLst/>
          </a:prstGeom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330" y="2627790"/>
            <a:ext cx="2735484" cy="255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823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Lekerekített téglalap 8"/>
          <p:cNvSpPr/>
          <p:nvPr/>
        </p:nvSpPr>
        <p:spPr>
          <a:xfrm>
            <a:off x="5296202" y="5802361"/>
            <a:ext cx="1794643" cy="83885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 smtClean="0">
                <a:solidFill>
                  <a:schemeClr val="tx1"/>
                </a:solidFill>
                <a:latin typeface="Impact" pitchFamily="34" charset="0"/>
              </a:rPr>
              <a:t>MARKET</a:t>
            </a:r>
            <a:endParaRPr lang="en-US" sz="28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70" name="Lekerekített téglalap 17"/>
          <p:cNvSpPr/>
          <p:nvPr/>
        </p:nvSpPr>
        <p:spPr>
          <a:xfrm>
            <a:off x="7484570" y="5825511"/>
            <a:ext cx="1794643" cy="83885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 smtClean="0">
                <a:solidFill>
                  <a:schemeClr val="tx1"/>
                </a:solidFill>
                <a:latin typeface="Impact" pitchFamily="34" charset="0"/>
              </a:rPr>
              <a:t>WEATHER</a:t>
            </a:r>
            <a:endParaRPr lang="en-US" sz="28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73" name="Lekerekített téglalap 18"/>
          <p:cNvSpPr/>
          <p:nvPr/>
        </p:nvSpPr>
        <p:spPr>
          <a:xfrm>
            <a:off x="9672938" y="5825511"/>
            <a:ext cx="1885788" cy="838855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 smtClean="0">
                <a:solidFill>
                  <a:schemeClr val="tx1"/>
                </a:solidFill>
                <a:latin typeface="Impact" pitchFamily="34" charset="0"/>
              </a:rPr>
              <a:t>WIND FARM</a:t>
            </a:r>
            <a:endParaRPr lang="en-US" sz="2800" dirty="0">
              <a:solidFill>
                <a:schemeClr val="tx1"/>
              </a:solidFill>
              <a:latin typeface="Impact" pitchFamily="34" charset="0"/>
            </a:endParaRPr>
          </a:p>
        </p:txBody>
      </p:sp>
      <p:cxnSp>
        <p:nvCxnSpPr>
          <p:cNvPr id="74" name="Egyenes összekötő 20"/>
          <p:cNvCxnSpPr/>
          <p:nvPr/>
        </p:nvCxnSpPr>
        <p:spPr>
          <a:xfrm flipV="1">
            <a:off x="6178261" y="5293795"/>
            <a:ext cx="0" cy="508567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Egyenes összekötő 21"/>
          <p:cNvCxnSpPr/>
          <p:nvPr/>
        </p:nvCxnSpPr>
        <p:spPr>
          <a:xfrm flipV="1">
            <a:off x="6200953" y="5293795"/>
            <a:ext cx="4382423" cy="20914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Egyenes összekötő 24"/>
          <p:cNvCxnSpPr>
            <a:stCxn id="70" idx="0"/>
          </p:cNvCxnSpPr>
          <p:nvPr/>
        </p:nvCxnSpPr>
        <p:spPr>
          <a:xfrm flipH="1" flipV="1">
            <a:off x="8376824" y="4402007"/>
            <a:ext cx="5068" cy="1423504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gyenes összekötő 34"/>
          <p:cNvCxnSpPr/>
          <p:nvPr/>
        </p:nvCxnSpPr>
        <p:spPr>
          <a:xfrm flipV="1">
            <a:off x="10583376" y="5314709"/>
            <a:ext cx="0" cy="510802"/>
          </a:xfrm>
          <a:prstGeom prst="line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Szövegdoboz 37"/>
          <p:cNvSpPr txBox="1"/>
          <p:nvPr/>
        </p:nvSpPr>
        <p:spPr>
          <a:xfrm>
            <a:off x="5779540" y="4460616"/>
            <a:ext cx="288481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t-EE" sz="2400" dirty="0" smtClean="0">
                <a:latin typeface="Franklin Gothic Demi Cond" panose="020B0706030402020204" pitchFamily="34" charset="0"/>
              </a:rPr>
              <a:t>DATA </a:t>
            </a:r>
          </a:p>
          <a:p>
            <a:pPr algn="ctr"/>
            <a:r>
              <a:rPr lang="et-EE" sz="2400" dirty="0" smtClean="0">
                <a:latin typeface="Franklin Gothic Demi Cond" panose="020B0706030402020204" pitchFamily="34" charset="0"/>
              </a:rPr>
              <a:t>COLLECTION</a:t>
            </a:r>
            <a:endParaRPr lang="en-US" sz="2400" dirty="0">
              <a:latin typeface="Franklin Gothic Demi Cond" panose="020B0706030402020204" pitchFamily="34" charset="0"/>
            </a:endParaRPr>
          </a:p>
        </p:txBody>
      </p:sp>
      <p:sp>
        <p:nvSpPr>
          <p:cNvPr id="79" name="Lekerekített téglalap 42"/>
          <p:cNvSpPr/>
          <p:nvPr/>
        </p:nvSpPr>
        <p:spPr>
          <a:xfrm>
            <a:off x="6200953" y="161459"/>
            <a:ext cx="4248216" cy="96441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t-EE" sz="2800" dirty="0" smtClean="0">
                <a:solidFill>
                  <a:schemeClr val="tx1"/>
                </a:solidFill>
                <a:latin typeface="Impact" pitchFamily="34" charset="0"/>
              </a:rPr>
              <a:t>FARM OPERATOR</a:t>
            </a:r>
            <a:endParaRPr lang="en-US" sz="2800" dirty="0">
              <a:solidFill>
                <a:schemeClr val="tx1"/>
              </a:solidFill>
              <a:latin typeface="Impact" pitchFamily="34" charset="0"/>
            </a:endParaRPr>
          </a:p>
        </p:txBody>
      </p:sp>
      <p:sp>
        <p:nvSpPr>
          <p:cNvPr id="80" name="Szövegdoboz 50"/>
          <p:cNvSpPr txBox="1"/>
          <p:nvPr/>
        </p:nvSpPr>
        <p:spPr>
          <a:xfrm>
            <a:off x="7694195" y="2326721"/>
            <a:ext cx="143500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t-EE" sz="2800" dirty="0" smtClean="0">
                <a:latin typeface="Franklin Gothic Demi Cond" panose="020B0706030402020204" pitchFamily="34" charset="0"/>
              </a:rPr>
              <a:t>WEB APP</a:t>
            </a:r>
            <a:endParaRPr lang="en-US" sz="2800" dirty="0">
              <a:latin typeface="Franklin Gothic Demi Cond" panose="020B0706030402020204" pitchFamily="34" charset="0"/>
            </a:endParaRPr>
          </a:p>
        </p:txBody>
      </p:sp>
      <p:cxnSp>
        <p:nvCxnSpPr>
          <p:cNvPr id="83" name="Egyenes összekötő 51"/>
          <p:cNvCxnSpPr/>
          <p:nvPr/>
        </p:nvCxnSpPr>
        <p:spPr>
          <a:xfrm>
            <a:off x="6837064" y="1149172"/>
            <a:ext cx="1124" cy="1724178"/>
          </a:xfrm>
          <a:prstGeom prst="line">
            <a:avLst/>
          </a:prstGeom>
          <a:ln w="1079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Egyenes összekötő 28"/>
          <p:cNvCxnSpPr/>
          <p:nvPr/>
        </p:nvCxnSpPr>
        <p:spPr>
          <a:xfrm flipV="1">
            <a:off x="9859589" y="1153947"/>
            <a:ext cx="63" cy="1713222"/>
          </a:xfrm>
          <a:prstGeom prst="line">
            <a:avLst/>
          </a:prstGeom>
          <a:ln w="1079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Ív 12"/>
          <p:cNvSpPr/>
          <p:nvPr/>
        </p:nvSpPr>
        <p:spPr>
          <a:xfrm rot="10624088">
            <a:off x="4531042" y="855328"/>
            <a:ext cx="3764706" cy="3031509"/>
          </a:xfrm>
          <a:prstGeom prst="arc">
            <a:avLst>
              <a:gd name="adj1" fmla="val 16021254"/>
              <a:gd name="adj2" fmla="val 21371135"/>
            </a:avLst>
          </a:prstGeom>
          <a:ln w="762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Lekerekített téglalap 54"/>
          <p:cNvSpPr/>
          <p:nvPr/>
        </p:nvSpPr>
        <p:spPr>
          <a:xfrm>
            <a:off x="2944204" y="2124871"/>
            <a:ext cx="3381733" cy="112071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t-EE" sz="2300" dirty="0" smtClean="0">
                <a:solidFill>
                  <a:schemeClr val="tx1"/>
                </a:solidFill>
                <a:latin typeface="Impact" pitchFamily="34" charset="0"/>
              </a:rPr>
              <a:t>SERVICE SUBSCRIPTION</a:t>
            </a:r>
            <a:endParaRPr lang="en-US" sz="2300" dirty="0">
              <a:solidFill>
                <a:schemeClr val="tx1"/>
              </a:solidFill>
              <a:latin typeface="Impact" pitchFamily="34" charset="0"/>
            </a:endParaRPr>
          </a:p>
        </p:txBody>
      </p:sp>
      <p:pic>
        <p:nvPicPr>
          <p:cNvPr id="88" name="Kép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846" y="1368384"/>
            <a:ext cx="2582092" cy="1002698"/>
          </a:xfrm>
          <a:prstGeom prst="rect">
            <a:avLst/>
          </a:prstGeom>
        </p:spPr>
      </p:pic>
      <p:pic>
        <p:nvPicPr>
          <p:cNvPr id="90" name="Kép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50" y="2418912"/>
            <a:ext cx="330413" cy="532634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0" y="638087"/>
            <a:ext cx="48502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4800" u="sng" dirty="0">
                <a:latin typeface="Impact" pitchFamily="34" charset="0"/>
              </a:rPr>
              <a:t>BUSINESS </a:t>
            </a:r>
            <a:r>
              <a:rPr lang="et-EE" sz="4800" u="sng" dirty="0" smtClean="0">
                <a:latin typeface="Impact" pitchFamily="34" charset="0"/>
              </a:rPr>
              <a:t>MODEL</a:t>
            </a:r>
            <a:endParaRPr lang="en-US" sz="4800" u="sng" dirty="0">
              <a:latin typeface="Impact" pitchFamily="34" charset="0"/>
            </a:endParaRPr>
          </a:p>
          <a:p>
            <a:pPr algn="ctr"/>
            <a:endParaRPr lang="en-US" sz="4800" u="sng" dirty="0">
              <a:latin typeface="Bebas Neue Bold" panose="020B0606020202050201" pitchFamily="34" charset="0"/>
            </a:endParaRPr>
          </a:p>
        </p:txBody>
      </p:sp>
      <p:sp>
        <p:nvSpPr>
          <p:cNvPr id="93" name="Ív 12"/>
          <p:cNvSpPr/>
          <p:nvPr/>
        </p:nvSpPr>
        <p:spPr>
          <a:xfrm rot="16847024">
            <a:off x="4336937" y="1003323"/>
            <a:ext cx="3266347" cy="2646795"/>
          </a:xfrm>
          <a:prstGeom prst="arc">
            <a:avLst>
              <a:gd name="adj1" fmla="val 16021254"/>
              <a:gd name="adj2" fmla="val 21371135"/>
            </a:avLst>
          </a:prstGeom>
          <a:ln w="762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https://scontent-arn2-1.xx.fbcdn.net/v/t35.0-12/s2048x2048/14958979_1140358809379163_1456577435_o.png?oh=3b6fcfdb6fc672be3b3ff475cb14f4b2&amp;oe=58229BB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040" y="2886139"/>
            <a:ext cx="3484283" cy="151586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638087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Impact" pitchFamily="34" charset="0"/>
              </a:rPr>
              <a:t>MARKET</a:t>
            </a:r>
          </a:p>
          <a:p>
            <a:pPr algn="ctr"/>
            <a:endParaRPr lang="en-US" sz="4800" u="sng" dirty="0">
              <a:latin typeface="Bebas Neue Bold" panose="020B0606020202050201" pitchFamily="34" charset="0"/>
            </a:endParaRPr>
          </a:p>
        </p:txBody>
      </p:sp>
      <p:sp>
        <p:nvSpPr>
          <p:cNvPr id="7" name="Rechteck 6"/>
          <p:cNvSpPr/>
          <p:nvPr/>
        </p:nvSpPr>
        <p:spPr>
          <a:xfrm>
            <a:off x="360450" y="2052172"/>
            <a:ext cx="928448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 smtClean="0">
                <a:solidFill>
                  <a:srgbClr val="FF3333"/>
                </a:solidFill>
                <a:latin typeface="Impact" pitchFamily="34" charset="0"/>
              </a:rPr>
              <a:t>489 </a:t>
            </a:r>
            <a:r>
              <a:rPr lang="en-GB" sz="4000" dirty="0" err="1">
                <a:solidFill>
                  <a:srgbClr val="FF3333"/>
                </a:solidFill>
                <a:latin typeface="Impact" pitchFamily="34" charset="0"/>
              </a:rPr>
              <a:t>TWh</a:t>
            </a:r>
            <a:r>
              <a:rPr lang="en-GB" sz="4000" dirty="0">
                <a:solidFill>
                  <a:srgbClr val="FF3333"/>
                </a:solidFill>
                <a:latin typeface="Impact" pitchFamily="34" charset="0"/>
              </a:rPr>
              <a:t> </a:t>
            </a:r>
            <a:r>
              <a:rPr lang="et-EE" sz="3600" dirty="0" smtClean="0">
                <a:latin typeface="Impact" pitchFamily="34" charset="0"/>
              </a:rPr>
              <a:t>TRADED IN 2</a:t>
            </a:r>
            <a:r>
              <a:rPr lang="en-GB" sz="3600" dirty="0" smtClean="0">
                <a:latin typeface="Impact" pitchFamily="34" charset="0"/>
              </a:rPr>
              <a:t>015 </a:t>
            </a:r>
            <a:endParaRPr lang="et-EE" sz="3600" dirty="0" smtClean="0">
              <a:latin typeface="Impact" pitchFamily="34" charset="0"/>
            </a:endParaRPr>
          </a:p>
          <a:p>
            <a:r>
              <a:rPr lang="de-DE" sz="4000" dirty="0">
                <a:solidFill>
                  <a:srgbClr val="FF3333"/>
                </a:solidFill>
                <a:latin typeface="Impact" pitchFamily="34" charset="0"/>
              </a:rPr>
              <a:t>~10 </a:t>
            </a:r>
            <a:r>
              <a:rPr lang="et-EE" sz="4000" dirty="0">
                <a:solidFill>
                  <a:srgbClr val="FF3333"/>
                </a:solidFill>
                <a:latin typeface="Impact" pitchFamily="34" charset="0"/>
              </a:rPr>
              <a:t>BILLION </a:t>
            </a:r>
            <a:r>
              <a:rPr lang="de-DE" sz="4000" dirty="0">
                <a:solidFill>
                  <a:srgbClr val="FF3333"/>
                </a:solidFill>
                <a:latin typeface="Impact" pitchFamily="34" charset="0"/>
              </a:rPr>
              <a:t>€ </a:t>
            </a:r>
            <a:r>
              <a:rPr lang="et-EE" sz="3600" dirty="0">
                <a:latin typeface="Impact" pitchFamily="34" charset="0"/>
              </a:rPr>
              <a:t>TURNOVER</a:t>
            </a:r>
            <a:r>
              <a:rPr lang="en-GB" sz="4000" dirty="0">
                <a:latin typeface="Impact" pitchFamily="34" charset="0"/>
              </a:rPr>
              <a:t> </a:t>
            </a:r>
          </a:p>
          <a:p>
            <a:r>
              <a:rPr lang="de-DE" sz="4000" dirty="0" smtClean="0">
                <a:solidFill>
                  <a:srgbClr val="FF3333"/>
                </a:solidFill>
                <a:latin typeface="Impact" pitchFamily="34" charset="0"/>
              </a:rPr>
              <a:t>&gt;</a:t>
            </a:r>
            <a:r>
              <a:rPr lang="de-DE" sz="4000" dirty="0">
                <a:solidFill>
                  <a:srgbClr val="FF3333"/>
                </a:solidFill>
                <a:latin typeface="Impact" pitchFamily="34" charset="0"/>
              </a:rPr>
              <a:t>14% </a:t>
            </a:r>
            <a:r>
              <a:rPr lang="et-EE" sz="4000" dirty="0" smtClean="0">
                <a:latin typeface="Impact" pitchFamily="34" charset="0"/>
              </a:rPr>
              <a:t>WIND</a:t>
            </a:r>
            <a:r>
              <a:rPr lang="et-EE" sz="4000" dirty="0" smtClean="0">
                <a:solidFill>
                  <a:srgbClr val="FF3333"/>
                </a:solidFill>
                <a:latin typeface="Impact" pitchFamily="34" charset="0"/>
              </a:rPr>
              <a:t> </a:t>
            </a:r>
            <a:r>
              <a:rPr lang="et-EE" sz="3600" dirty="0" smtClean="0">
                <a:latin typeface="Impact" pitchFamily="34" charset="0"/>
              </a:rPr>
              <a:t>ENERGY</a:t>
            </a:r>
            <a:endParaRPr lang="hu-HU" sz="4000" dirty="0">
              <a:latin typeface="Impact" pitchFamily="34" charset="0"/>
            </a:endParaRPr>
          </a:p>
        </p:txBody>
      </p:sp>
      <p:pic>
        <p:nvPicPr>
          <p:cNvPr id="5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269" y="1860434"/>
            <a:ext cx="4399503" cy="43781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C:\Users\SimonX\Downloads\intern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537" y="4182384"/>
            <a:ext cx="2467141" cy="2467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6"/>
          <p:cNvSpPr/>
          <p:nvPr/>
        </p:nvSpPr>
        <p:spPr>
          <a:xfrm>
            <a:off x="7499439" y="2377045"/>
            <a:ext cx="1574222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t-EE" sz="2400" dirty="0" smtClean="0">
                <a:solidFill>
                  <a:srgbClr val="FF3333"/>
                </a:solidFill>
                <a:latin typeface="Impact" pitchFamily="34" charset="0"/>
              </a:rPr>
              <a:t>NORDPOOL MARKET</a:t>
            </a:r>
            <a:endParaRPr lang="hu-HU" sz="2400" dirty="0">
              <a:solidFill>
                <a:srgbClr val="FF3333"/>
              </a:solidFill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00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scontent-arn2-1.xx.fbcdn.net/v/t35.0-12/14958242_10154685072774346_916719665_o.jpg?oh=2155d0ab889406fd28cfaf0de129685d&amp;oe=5822AB1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0" b="16963"/>
          <a:stretch/>
        </p:blipFill>
        <p:spPr bwMode="auto">
          <a:xfrm>
            <a:off x="2177245" y="1577432"/>
            <a:ext cx="8094955" cy="34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scontent-arn2-1.xx.fbcdn.net/v/t34.0-12/14915062_1129857097063815_2090620360_n.jpg?oh=dcf897819c519ab8bb100a9f928eb128&amp;oe=5822224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941" y="3251832"/>
            <a:ext cx="453390" cy="60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selection_0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96" t="6263" r="81201" b="79441"/>
          <a:stretch/>
        </p:blipFill>
        <p:spPr bwMode="auto">
          <a:xfrm>
            <a:off x="7888178" y="3081260"/>
            <a:ext cx="520699" cy="64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selection_0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956" t="39243" r="7351" b="38110"/>
          <a:stretch/>
        </p:blipFill>
        <p:spPr bwMode="auto">
          <a:xfrm>
            <a:off x="3808656" y="3551869"/>
            <a:ext cx="457201" cy="599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selection_01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4" t="71232" r="78844" b="7254"/>
          <a:stretch/>
        </p:blipFill>
        <p:spPr bwMode="auto">
          <a:xfrm>
            <a:off x="6738666" y="3154285"/>
            <a:ext cx="481514" cy="64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0" y="638087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Impact" pitchFamily="34" charset="0"/>
              </a:rPr>
              <a:t>TEAM</a:t>
            </a:r>
          </a:p>
          <a:p>
            <a:pPr algn="ctr"/>
            <a:endParaRPr lang="en-US" sz="4800" u="sng" dirty="0">
              <a:latin typeface="Bebas Neue Bold" panose="020B0606020202050201" pitchFamily="34" charset="0"/>
            </a:endParaRPr>
          </a:p>
        </p:txBody>
      </p:sp>
      <p:pic>
        <p:nvPicPr>
          <p:cNvPr id="11276" name="Picture 12" descr="selection_01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32" t="6394" r="5328" b="57128"/>
          <a:stretch/>
        </p:blipFill>
        <p:spPr bwMode="auto">
          <a:xfrm>
            <a:off x="5403102" y="3079349"/>
            <a:ext cx="445959" cy="5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3197470" y="2023216"/>
            <a:ext cx="2565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Impact" pitchFamily="34" charset="0"/>
              </a:rPr>
              <a:t>SMART ONE</a:t>
            </a:r>
          </a:p>
        </p:txBody>
      </p:sp>
      <p:cxnSp>
        <p:nvCxnSpPr>
          <p:cNvPr id="16" name="Egyenes összekötő 24"/>
          <p:cNvCxnSpPr/>
          <p:nvPr/>
        </p:nvCxnSpPr>
        <p:spPr>
          <a:xfrm>
            <a:off x="4480170" y="2479842"/>
            <a:ext cx="922932" cy="577389"/>
          </a:xfrm>
          <a:prstGeom prst="line">
            <a:avLst/>
          </a:prstGeom>
          <a:ln w="85725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33909" y="5198067"/>
            <a:ext cx="3018408" cy="1384995"/>
          </a:xfrm>
          <a:prstGeom prst="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/>
            <a:r>
              <a:rPr lang="de-DE" sz="2800" cap="all" dirty="0" smtClean="0">
                <a:latin typeface="Impact" pitchFamily="34" charset="0"/>
              </a:rPr>
              <a:t>Combined</a:t>
            </a:r>
            <a:endParaRPr lang="et-EE" sz="2800" cap="all" dirty="0" smtClean="0">
              <a:latin typeface="Impact" pitchFamily="34" charset="0"/>
            </a:endParaRPr>
          </a:p>
          <a:p>
            <a:pPr lvl="0" algn="ctr"/>
            <a:r>
              <a:rPr lang="de-DE" sz="2800" cap="all" dirty="0" smtClean="0">
                <a:solidFill>
                  <a:srgbClr val="FF3333"/>
                </a:solidFill>
                <a:latin typeface="Impact" pitchFamily="34" charset="0"/>
              </a:rPr>
              <a:t>20 </a:t>
            </a:r>
            <a:r>
              <a:rPr lang="de-DE" sz="2800" cap="all" dirty="0">
                <a:solidFill>
                  <a:srgbClr val="FF3333"/>
                </a:solidFill>
                <a:latin typeface="Impact" pitchFamily="34" charset="0"/>
              </a:rPr>
              <a:t>Years of Work </a:t>
            </a:r>
            <a:r>
              <a:rPr lang="de-DE" sz="2800" cap="all" dirty="0">
                <a:latin typeface="Impact" pitchFamily="34" charset="0"/>
              </a:rPr>
              <a:t>Experience</a:t>
            </a:r>
            <a:endParaRPr lang="de-DE" sz="2800" cap="all" dirty="0"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34641" y="5198067"/>
            <a:ext cx="2908301" cy="1384995"/>
          </a:xfrm>
          <a:prstGeom prst="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/>
            <a:r>
              <a:rPr lang="de-DE" sz="2800" cap="all" dirty="0">
                <a:latin typeface="Impact" pitchFamily="34" charset="0"/>
              </a:rPr>
              <a:t>Specialising </a:t>
            </a:r>
            <a:endParaRPr lang="et-EE" sz="2800" cap="all" dirty="0" smtClean="0">
              <a:latin typeface="Impact" pitchFamily="34" charset="0"/>
            </a:endParaRPr>
          </a:p>
          <a:p>
            <a:pPr lvl="0" algn="ctr"/>
            <a:r>
              <a:rPr lang="de-DE" sz="2800" cap="all" dirty="0" smtClean="0">
                <a:latin typeface="Impact" pitchFamily="34" charset="0"/>
              </a:rPr>
              <a:t>In</a:t>
            </a:r>
            <a:endParaRPr lang="et-EE" sz="2800" cap="all" dirty="0" smtClean="0">
              <a:latin typeface="Impact" pitchFamily="34" charset="0"/>
            </a:endParaRPr>
          </a:p>
          <a:p>
            <a:pPr lvl="0" algn="ctr"/>
            <a:r>
              <a:rPr lang="de-DE" sz="2800" cap="all" dirty="0" smtClean="0">
                <a:solidFill>
                  <a:srgbClr val="FF3333"/>
                </a:solidFill>
                <a:latin typeface="Impact" pitchFamily="34" charset="0"/>
              </a:rPr>
              <a:t>Machine Learning</a:t>
            </a:r>
            <a:endParaRPr lang="et-EE" sz="2800" cap="all" dirty="0" smtClean="0">
              <a:solidFill>
                <a:srgbClr val="FF3333"/>
              </a:solidFill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7358" y="5198067"/>
            <a:ext cx="4277283" cy="1384995"/>
          </a:xfrm>
          <a:prstGeom prst="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 algn="ctr"/>
            <a:r>
              <a:rPr lang="de-DE" sz="2800" cap="all" dirty="0">
                <a:latin typeface="Impact" pitchFamily="34" charset="0"/>
              </a:rPr>
              <a:t>3 </a:t>
            </a:r>
            <a:r>
              <a:rPr lang="de-DE" sz="2800" cap="all" dirty="0" smtClean="0">
                <a:latin typeface="Impact" pitchFamily="34" charset="0"/>
              </a:rPr>
              <a:t>Mechanical</a:t>
            </a:r>
            <a:endParaRPr lang="et-EE" sz="2800" cap="all" dirty="0" smtClean="0">
              <a:latin typeface="Impact" pitchFamily="34" charset="0"/>
            </a:endParaRPr>
          </a:p>
          <a:p>
            <a:pPr lvl="0" algn="ctr"/>
            <a:r>
              <a:rPr lang="de-DE" sz="2800" cap="all" dirty="0" smtClean="0">
                <a:latin typeface="Impact" pitchFamily="34" charset="0"/>
              </a:rPr>
              <a:t>1 </a:t>
            </a:r>
            <a:r>
              <a:rPr lang="de-DE" sz="2800" cap="all" dirty="0">
                <a:latin typeface="Impact" pitchFamily="34" charset="0"/>
              </a:rPr>
              <a:t>Electrical </a:t>
            </a:r>
            <a:r>
              <a:rPr lang="de-DE" sz="2800" cap="all" dirty="0" smtClean="0">
                <a:latin typeface="Impact" pitchFamily="34" charset="0"/>
              </a:rPr>
              <a:t>and</a:t>
            </a:r>
            <a:endParaRPr lang="et-EE" sz="2800" cap="all" dirty="0" smtClean="0">
              <a:latin typeface="Impact" pitchFamily="34" charset="0"/>
            </a:endParaRPr>
          </a:p>
          <a:p>
            <a:pPr lvl="0" algn="ctr"/>
            <a:r>
              <a:rPr lang="de-DE" sz="2800" cap="all" dirty="0" smtClean="0">
                <a:latin typeface="Impact" pitchFamily="34" charset="0"/>
              </a:rPr>
              <a:t> </a:t>
            </a:r>
            <a:r>
              <a:rPr lang="de-DE" sz="2800" cap="all" dirty="0">
                <a:latin typeface="Impact" pitchFamily="34" charset="0"/>
              </a:rPr>
              <a:t>1 Management Engineer</a:t>
            </a:r>
            <a:endParaRPr lang="de-DE" sz="2800" cap="all" dirty="0"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52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2290"/>
          <a:stretch/>
        </p:blipFill>
        <p:spPr>
          <a:xfrm>
            <a:off x="312000" y="1229937"/>
            <a:ext cx="11880000" cy="5628062"/>
          </a:xfrm>
          <a:prstGeom prst="rect">
            <a:avLst/>
          </a:prstGeom>
        </p:spPr>
      </p:pic>
      <p:pic>
        <p:nvPicPr>
          <p:cNvPr id="6" name="Kép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" t="2137"/>
          <a:stretch/>
        </p:blipFill>
        <p:spPr>
          <a:xfrm>
            <a:off x="312000" y="1219276"/>
            <a:ext cx="11880000" cy="5649384"/>
          </a:xfrm>
          <a:prstGeom prst="rect">
            <a:avLst/>
          </a:prstGeom>
        </p:spPr>
      </p:pic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0" y="26988"/>
            <a:ext cx="9144000" cy="1255712"/>
          </a:xfrm>
        </p:spPr>
        <p:txBody>
          <a:bodyPr>
            <a:normAutofit fontScale="90000"/>
          </a:bodyPr>
          <a:lstStyle/>
          <a:p>
            <a:pPr algn="l"/>
            <a:r>
              <a:rPr lang="en-US" sz="8800" dirty="0">
                <a:latin typeface="Franklin Gothic Demi Cond" panose="020B0706030402020204" pitchFamily="34" charset="0"/>
              </a:rPr>
              <a:t>Real-time monitoring</a:t>
            </a:r>
          </a:p>
        </p:txBody>
      </p:sp>
    </p:spTree>
    <p:extLst>
      <p:ext uri="{BB962C8B-B14F-4D97-AF65-F5344CB8AC3E}">
        <p14:creationId xmlns:p14="http://schemas.microsoft.com/office/powerpoint/2010/main" val="110630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6380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4800" u="sng" dirty="0" smtClean="0">
                <a:latin typeface="Impact" pitchFamily="34" charset="0"/>
              </a:rPr>
              <a:t>TODAY</a:t>
            </a:r>
            <a:r>
              <a:rPr lang="et-EE" sz="4800" u="sng" dirty="0" smtClean="0">
                <a:latin typeface="Impact" pitchFamily="34" charset="0"/>
              </a:rPr>
              <a:t> </a:t>
            </a:r>
            <a:endParaRPr lang="en-US" sz="4800" u="sng" dirty="0">
              <a:latin typeface="Impact" pitchFamily="34" charset="0"/>
            </a:endParaRPr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2174569413"/>
              </p:ext>
            </p:extLst>
          </p:nvPr>
        </p:nvGraphicFramePr>
        <p:xfrm>
          <a:off x="3297607" y="2631233"/>
          <a:ext cx="5510491" cy="3015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852019" y="3115235"/>
            <a:ext cx="17149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u="sng" dirty="0" smtClean="0">
                <a:latin typeface="Impact" pitchFamily="34" charset="0"/>
              </a:rPr>
              <a:t>2</a:t>
            </a:r>
            <a:r>
              <a:rPr lang="et-EE" sz="9600" u="sng" dirty="0">
                <a:latin typeface="Impact" pitchFamily="34" charset="0"/>
              </a:rPr>
              <a:t>4</a:t>
            </a:r>
            <a:r>
              <a:rPr lang="en-US" sz="3600" u="sng" dirty="0" smtClean="0">
                <a:latin typeface="Impact" pitchFamily="34" charset="0"/>
              </a:rPr>
              <a:t>%</a:t>
            </a:r>
            <a:endParaRPr lang="en-US" sz="3600" u="sng" dirty="0"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31369" y="3153711"/>
            <a:ext cx="165462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t-EE" sz="9600" u="sng" dirty="0" smtClean="0">
                <a:latin typeface="Impact" pitchFamily="34" charset="0"/>
              </a:rPr>
              <a:t>76</a:t>
            </a:r>
            <a:r>
              <a:rPr lang="en-US" sz="3600" u="sng" dirty="0" smtClean="0">
                <a:latin typeface="Impact" pitchFamily="34" charset="0"/>
              </a:rPr>
              <a:t>%</a:t>
            </a:r>
            <a:endParaRPr lang="en-US" sz="2400" u="sng" dirty="0">
              <a:latin typeface="Impact" pitchFamily="34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710" y="3467297"/>
            <a:ext cx="942488" cy="9424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47" y="3358585"/>
            <a:ext cx="1082961" cy="108296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9233" y="3530390"/>
            <a:ext cx="901694" cy="90169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582" y="3489596"/>
            <a:ext cx="942488" cy="94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21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6380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Impact" pitchFamily="34" charset="0"/>
              </a:rPr>
              <a:t>HOW RENEWABLE CAN WE GO ? </a:t>
            </a:r>
          </a:p>
        </p:txBody>
      </p:sp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1235740877"/>
              </p:ext>
            </p:extLst>
          </p:nvPr>
        </p:nvGraphicFramePr>
        <p:xfrm>
          <a:off x="2924382" y="2855169"/>
          <a:ext cx="6256940" cy="34543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04942" y="1414621"/>
            <a:ext cx="22958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9600" u="sng" dirty="0">
                <a:solidFill>
                  <a:srgbClr val="FF3333"/>
                </a:solidFill>
                <a:latin typeface="Impact" pitchFamily="34" charset="0"/>
              </a:rPr>
              <a:t>100</a:t>
            </a:r>
            <a:r>
              <a:rPr lang="en-US" sz="3600" u="sng" dirty="0">
                <a:solidFill>
                  <a:srgbClr val="FF3333"/>
                </a:solidFill>
                <a:latin typeface="Impact" pitchFamily="34" charset="0"/>
              </a:rPr>
              <a:t>%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78" y="3714093"/>
            <a:ext cx="1410452" cy="141045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5706" y="3543633"/>
            <a:ext cx="1627567" cy="162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29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380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Impact" pitchFamily="34" charset="0"/>
              </a:rPr>
              <a:t>PROBLEM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6073" y="1687915"/>
            <a:ext cx="2908301" cy="1200329"/>
          </a:xfrm>
          <a:prstGeom prst="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t-EE" sz="3600" dirty="0" smtClean="0">
                <a:latin typeface="Franklin Gothic Demi Cond" panose="020B0706030402020204" pitchFamily="34" charset="0"/>
              </a:rPr>
              <a:t>REAL-TIME FARM SETUP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41849" y="1687915"/>
            <a:ext cx="2908301" cy="1200329"/>
          </a:xfrm>
          <a:prstGeom prst="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t-EE" sz="3600" dirty="0" smtClean="0">
                <a:latin typeface="Franklin Gothic Demi Cond" panose="020B0706030402020204" pitchFamily="34" charset="0"/>
              </a:rPr>
              <a:t>MAINTENANCE PLAN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959601" y="1687914"/>
            <a:ext cx="2908301" cy="1200329"/>
          </a:xfrm>
          <a:prstGeom prst="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t-EE" sz="3600" dirty="0" smtClean="0">
                <a:latin typeface="Franklin Gothic Demi Cond" panose="020B0706030402020204" pitchFamily="34" charset="0"/>
              </a:rPr>
              <a:t>SALES </a:t>
            </a:r>
          </a:p>
          <a:p>
            <a:pPr algn="ctr"/>
            <a:r>
              <a:rPr lang="et-EE" sz="3600" dirty="0" smtClean="0">
                <a:latin typeface="Franklin Gothic Demi Cond" panose="020B0706030402020204" pitchFamily="34" charset="0"/>
              </a:rPr>
              <a:t>VOLUMES</a:t>
            </a:r>
            <a:endParaRPr lang="en-US" sz="3600" dirty="0">
              <a:latin typeface="Impact" pitchFamily="34" charset="0"/>
            </a:endParaRPr>
          </a:p>
        </p:txBody>
      </p:sp>
      <p:pic>
        <p:nvPicPr>
          <p:cNvPr id="6147" name="Picture 3" descr="C:\Users\SimonX\Downloads\wt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38" y="3270637"/>
            <a:ext cx="10288451" cy="31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3" descr="C:\Users\SimonX\Downloads\wtf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6"/>
          <a:stretch/>
        </p:blipFill>
        <p:spPr bwMode="auto">
          <a:xfrm>
            <a:off x="1084939" y="3270637"/>
            <a:ext cx="7357726" cy="31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2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380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Impact" pitchFamily="34" charset="0"/>
              </a:rPr>
              <a:t>SOLUTION</a:t>
            </a:r>
          </a:p>
        </p:txBody>
      </p:sp>
      <p:pic>
        <p:nvPicPr>
          <p:cNvPr id="61" name="Kép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96" r="6205" b="20115"/>
          <a:stretch/>
        </p:blipFill>
        <p:spPr>
          <a:xfrm>
            <a:off x="3114067" y="3637823"/>
            <a:ext cx="7787711" cy="2795422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489852" y="1687914"/>
            <a:ext cx="2908301" cy="1200329"/>
          </a:xfrm>
          <a:prstGeom prst="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t-EE" sz="3600" dirty="0" smtClean="0">
                <a:latin typeface="Franklin Gothic Demi Cond" panose="020B0706030402020204" pitchFamily="34" charset="0"/>
              </a:rPr>
              <a:t>INCREASE IN PRODUCTION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641849" y="1687915"/>
            <a:ext cx="2908301" cy="1200329"/>
          </a:xfrm>
          <a:prstGeom prst="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t-EE" sz="3600" dirty="0" smtClean="0">
                <a:latin typeface="Franklin Gothic Demi Cond" panose="020B0706030402020204" pitchFamily="34" charset="0"/>
              </a:rPr>
              <a:t>SAVING ON MAINTENANCE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8959601" y="1687913"/>
            <a:ext cx="2908301" cy="1200329"/>
          </a:xfrm>
          <a:prstGeom prst="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t-EE" sz="3600" dirty="0" smtClean="0">
                <a:latin typeface="Franklin Gothic Demi Cond" panose="020B0706030402020204" pitchFamily="34" charset="0"/>
              </a:rPr>
              <a:t>INCREASE IN SALES</a:t>
            </a:r>
            <a:endParaRPr lang="en-US" sz="3600" dirty="0">
              <a:latin typeface="Impact" pitchFamily="34" charset="0"/>
            </a:endParaRPr>
          </a:p>
        </p:txBody>
      </p:sp>
      <p:pic>
        <p:nvPicPr>
          <p:cNvPr id="5122" name="Picture 2" descr="C:\Users\SimonX\Downloads\google-translat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713" y="3029251"/>
            <a:ext cx="608571" cy="60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https://scontent-arn2-1.xx.fbcdn.net/v/t34.0-12/14963084_1140351502713227_1734466705_n.png?oh=04819330623ae99a831e0beeba121a04&amp;oe=5823A14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045" y="3637822"/>
            <a:ext cx="1592022" cy="2795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4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ockuphone.com/upload/1cb4036d0f865db1c58d0b1acbba97d6/macbookpro13/macbookpro13_fro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804" y="-495300"/>
            <a:ext cx="8652392" cy="865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638087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Impact" pitchFamily="34" charset="0"/>
              </a:rPr>
              <a:t>PRODUCT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139700" y="2639118"/>
            <a:ext cx="2908301" cy="646331"/>
          </a:xfrm>
          <a:prstGeom prst="rect">
            <a:avLst/>
          </a:prstGeom>
          <a:solidFill>
            <a:srgbClr val="EEE4B8">
              <a:alpha val="4902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t-EE" sz="3600" dirty="0" smtClean="0">
                <a:latin typeface="Impact" pitchFamily="34" charset="0"/>
              </a:rPr>
              <a:t>MONITORING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139700" y="3738140"/>
            <a:ext cx="2908301" cy="646331"/>
          </a:xfrm>
          <a:prstGeom prst="rect">
            <a:avLst/>
          </a:prstGeom>
          <a:solidFill>
            <a:srgbClr val="EEE4B8">
              <a:alpha val="4902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Impact" pitchFamily="34" charset="0"/>
              </a:rPr>
              <a:t>MAINTENANCE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23399" y="2639118"/>
            <a:ext cx="2908301" cy="646331"/>
          </a:xfrm>
          <a:prstGeom prst="rect">
            <a:avLst/>
          </a:prstGeom>
          <a:solidFill>
            <a:srgbClr val="EEE4B8">
              <a:alpha val="4902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Impact" pitchFamily="34" charset="0"/>
              </a:rPr>
              <a:t>PREDICTIONS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423399" y="3830896"/>
            <a:ext cx="2908301" cy="707886"/>
          </a:xfrm>
          <a:prstGeom prst="rect">
            <a:avLst/>
          </a:prstGeom>
          <a:solidFill>
            <a:srgbClr val="EEE4B8">
              <a:alpha val="4902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mpact" pitchFamily="34" charset="0"/>
              </a:rPr>
              <a:t>MARKET</a:t>
            </a:r>
          </a:p>
        </p:txBody>
      </p:sp>
    </p:spTree>
    <p:extLst>
      <p:ext uri="{BB962C8B-B14F-4D97-AF65-F5344CB8AC3E}">
        <p14:creationId xmlns:p14="http://schemas.microsoft.com/office/powerpoint/2010/main" val="1879131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38087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4800" u="sng" dirty="0" smtClean="0">
                <a:latin typeface="Impact" pitchFamily="34" charset="0"/>
              </a:rPr>
              <a:t>REAL-TIME MONITORING</a:t>
            </a:r>
            <a:endParaRPr lang="en-US" sz="4800" u="sng" dirty="0">
              <a:latin typeface="Impact" pitchFamily="34" charset="0"/>
            </a:endParaRPr>
          </a:p>
          <a:p>
            <a:pPr algn="ctr"/>
            <a:endParaRPr lang="en-US" sz="4800" u="sng" dirty="0">
              <a:latin typeface="Bebas Neue Bold" panose="020B0606020202050201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273" y="1574505"/>
            <a:ext cx="12055052" cy="4973597"/>
            <a:chOff x="76273" y="1574505"/>
            <a:chExt cx="12055052" cy="4973597"/>
          </a:xfrm>
        </p:grpSpPr>
        <p:pic>
          <p:nvPicPr>
            <p:cNvPr id="21" name="Picture 2" descr="Billedresultat for whiteboar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3" y="1574507"/>
              <a:ext cx="6654798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8"/>
            <a:stretch/>
          </p:blipFill>
          <p:spPr bwMode="auto">
            <a:xfrm>
              <a:off x="7482173" y="1574506"/>
              <a:ext cx="4649152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8" r="16334"/>
            <a:stretch/>
          </p:blipFill>
          <p:spPr bwMode="auto">
            <a:xfrm>
              <a:off x="4946666" y="1574505"/>
              <a:ext cx="3568810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072" y="1970563"/>
            <a:ext cx="7647414" cy="397474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-1" y="671320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t-EE" sz="2800" dirty="0" smtClean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MAINTENANCE</a:t>
            </a:r>
            <a:endParaRPr lang="en-US" sz="42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2" y="151919"/>
            <a:ext cx="2908301" cy="523220"/>
          </a:xfrm>
          <a:prstGeom prst="rect">
            <a:avLst/>
          </a:prstGeom>
          <a:solidFill>
            <a:srgbClr val="B3C7E2">
              <a:alpha val="49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t-EE" sz="2800" dirty="0" smtClean="0">
                <a:latin typeface="Impact" pitchFamily="34" charset="0"/>
              </a:rPr>
              <a:t>MONITORING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83699" y="158311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PREDICTIONS</a:t>
            </a:r>
            <a:endParaRPr lang="en-US" sz="36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83699" y="680198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MARKET</a:t>
            </a:r>
            <a:endParaRPr lang="en-US" sz="32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32" name="Alcím 2"/>
          <p:cNvSpPr txBox="1">
            <a:spLocks/>
          </p:cNvSpPr>
          <p:nvPr/>
        </p:nvSpPr>
        <p:spPr>
          <a:xfrm>
            <a:off x="6068070" y="2094030"/>
            <a:ext cx="3738679" cy="369476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latin typeface="Impact" pitchFamily="34" charset="0"/>
              </a:rPr>
              <a:t>WIND FARM POWER LAYOUT</a:t>
            </a:r>
            <a:endParaRPr lang="en-US" dirty="0"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22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38087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t-EE" sz="4800" u="sng" dirty="0" smtClean="0">
                <a:latin typeface="Impact" pitchFamily="34" charset="0"/>
              </a:rPr>
              <a:t>REAL-TIME MONITORING</a:t>
            </a:r>
            <a:endParaRPr lang="en-US" sz="4800" u="sng" dirty="0">
              <a:latin typeface="Impact" pitchFamily="34" charset="0"/>
            </a:endParaRPr>
          </a:p>
          <a:p>
            <a:pPr algn="ctr"/>
            <a:endParaRPr lang="en-US" sz="4800" u="sng" dirty="0">
              <a:latin typeface="Bebas Neue Bold" panose="020B0606020202050201" pitchFamily="34" charset="0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76273" y="1574505"/>
            <a:ext cx="12055052" cy="4973597"/>
            <a:chOff x="76273" y="1574505"/>
            <a:chExt cx="12055052" cy="4973597"/>
          </a:xfrm>
        </p:grpSpPr>
        <p:pic>
          <p:nvPicPr>
            <p:cNvPr id="21" name="Picture 2" descr="Billedresultat for whiteboar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3" y="1574507"/>
              <a:ext cx="6654798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8"/>
            <a:stretch/>
          </p:blipFill>
          <p:spPr bwMode="auto">
            <a:xfrm>
              <a:off x="7482173" y="1574506"/>
              <a:ext cx="4649152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8" r="16334"/>
            <a:stretch/>
          </p:blipFill>
          <p:spPr bwMode="auto">
            <a:xfrm>
              <a:off x="4946666" y="1574505"/>
              <a:ext cx="3568810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TextBox 27"/>
          <p:cNvSpPr txBox="1"/>
          <p:nvPr/>
        </p:nvSpPr>
        <p:spPr>
          <a:xfrm>
            <a:off x="-3" y="672062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t-EE" sz="2800" dirty="0" smtClean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MAINTENANCE</a:t>
            </a:r>
            <a:endParaRPr lang="en-US" sz="42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2" y="151919"/>
            <a:ext cx="2908301" cy="523220"/>
          </a:xfrm>
          <a:prstGeom prst="rect">
            <a:avLst/>
          </a:prstGeom>
          <a:solidFill>
            <a:srgbClr val="B3C7E2">
              <a:alpha val="49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t-EE" sz="2800" dirty="0" smtClean="0">
                <a:latin typeface="Impact" pitchFamily="34" charset="0"/>
              </a:rPr>
              <a:t>MONITORING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83699" y="158311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PREDICTIONS</a:t>
            </a:r>
            <a:endParaRPr lang="en-US" sz="36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283698" y="683426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MARKET</a:t>
            </a:r>
            <a:endParaRPr lang="en-US" sz="32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pic>
        <p:nvPicPr>
          <p:cNvPr id="7170" name="Picture 2" descr="https://scontent-arn2-1.xx.fbcdn.net/v/t35.0-12/14959140_1140369349378109_1442981958_o.gif?oh=d91a706eed7ab00536d79800eeebd54f&amp;oe=5822CA6C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55" y="1879181"/>
            <a:ext cx="8752489" cy="418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68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38087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atin typeface="Impact" pitchFamily="34" charset="0"/>
              </a:rPr>
              <a:t>MAINTENANCE</a:t>
            </a:r>
          </a:p>
          <a:p>
            <a:pPr algn="ctr"/>
            <a:endParaRPr lang="en-US" sz="4800" u="sng" dirty="0">
              <a:latin typeface="Bebas Neue Bold" panose="020B0606020202050201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58311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t-EE" sz="2800" dirty="0" smtClean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MONITORING</a:t>
            </a:r>
            <a:endParaRPr lang="en-US" sz="4200" dirty="0">
              <a:solidFill>
                <a:schemeClr val="tx1">
                  <a:alpha val="20000"/>
                </a:schemeClr>
              </a:solidFill>
              <a:latin typeface="Impact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2" y="680940"/>
            <a:ext cx="2908301" cy="523220"/>
          </a:xfrm>
          <a:prstGeom prst="rect">
            <a:avLst/>
          </a:prstGeom>
          <a:solidFill>
            <a:srgbClr val="B3C7E2">
              <a:alpha val="49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Impact" pitchFamily="34" charset="0"/>
              </a:rPr>
              <a:t>MAINTENANCE</a:t>
            </a:r>
            <a:endParaRPr lang="en-US" sz="3600" dirty="0">
              <a:latin typeface="Impact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83699" y="158311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PREDICTIONS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283698" y="680940"/>
            <a:ext cx="2908301" cy="523220"/>
          </a:xfrm>
          <a:prstGeom prst="rect">
            <a:avLst/>
          </a:prstGeom>
          <a:solidFill>
            <a:srgbClr val="EEE4B8">
              <a:alpha val="20000"/>
            </a:srgbClr>
          </a:solidFill>
          <a:ln>
            <a:solidFill>
              <a:schemeClr val="accent1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chemeClr val="tx1">
                    <a:alpha val="20000"/>
                  </a:schemeClr>
                </a:solidFill>
                <a:latin typeface="Impact" pitchFamily="34" charset="0"/>
              </a:rPr>
              <a:t>MARKET</a:t>
            </a:r>
          </a:p>
        </p:txBody>
      </p:sp>
      <p:pic>
        <p:nvPicPr>
          <p:cNvPr id="10" name="Kép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01305"/>
            <a:ext cx="5750417" cy="4320000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76273" y="1574505"/>
            <a:ext cx="12055052" cy="4973597"/>
            <a:chOff x="76273" y="1574505"/>
            <a:chExt cx="12055052" cy="4973597"/>
          </a:xfrm>
        </p:grpSpPr>
        <p:pic>
          <p:nvPicPr>
            <p:cNvPr id="5122" name="Picture 2" descr="Billedresultat for whiteboard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73" y="1574507"/>
              <a:ext cx="6654798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38"/>
            <a:stretch/>
          </p:blipFill>
          <p:spPr bwMode="auto">
            <a:xfrm>
              <a:off x="7482173" y="1574506"/>
              <a:ext cx="4649152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Billedresultat for whiteboard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8" r="16334"/>
            <a:stretch/>
          </p:blipFill>
          <p:spPr bwMode="auto">
            <a:xfrm>
              <a:off x="4946666" y="1574505"/>
              <a:ext cx="3568810" cy="497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Kép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4" y="1901305"/>
            <a:ext cx="5750416" cy="4320000"/>
          </a:xfrm>
          <a:prstGeom prst="rect">
            <a:avLst/>
          </a:prstGeom>
        </p:spPr>
      </p:pic>
      <p:pic>
        <p:nvPicPr>
          <p:cNvPr id="16" name="Kép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74"/>
          <a:stretch/>
        </p:blipFill>
        <p:spPr>
          <a:xfrm>
            <a:off x="6468314" y="1901302"/>
            <a:ext cx="5378103" cy="4320000"/>
          </a:xfrm>
          <a:prstGeom prst="rect">
            <a:avLst/>
          </a:prstGeom>
        </p:spPr>
      </p:pic>
      <p:sp>
        <p:nvSpPr>
          <p:cNvPr id="18" name="Alcím 2"/>
          <p:cNvSpPr>
            <a:spLocks noGrp="1"/>
          </p:cNvSpPr>
          <p:nvPr>
            <p:ph type="subTitle" idx="1"/>
          </p:nvPr>
        </p:nvSpPr>
        <p:spPr>
          <a:xfrm>
            <a:off x="1875047" y="1838271"/>
            <a:ext cx="2914126" cy="369476"/>
          </a:xfrm>
          <a:solidFill>
            <a:srgbClr val="FFFFFF"/>
          </a:solidFill>
        </p:spPr>
        <p:txBody>
          <a:bodyPr>
            <a:noAutofit/>
          </a:bodyPr>
          <a:lstStyle/>
          <a:p>
            <a:pPr algn="l"/>
            <a:r>
              <a:rPr lang="et-EE" dirty="0" smtClean="0">
                <a:latin typeface="Impact" pitchFamily="34" charset="0"/>
              </a:rPr>
              <a:t>PRODUCTION DECAY</a:t>
            </a:r>
            <a:endParaRPr lang="en-US" dirty="0">
              <a:latin typeface="Impact" pitchFamily="34" charset="0"/>
            </a:endParaRPr>
          </a:p>
        </p:txBody>
      </p:sp>
      <p:sp>
        <p:nvSpPr>
          <p:cNvPr id="19" name="Alcím 2"/>
          <p:cNvSpPr txBox="1">
            <a:spLocks/>
          </p:cNvSpPr>
          <p:nvPr/>
        </p:nvSpPr>
        <p:spPr>
          <a:xfrm>
            <a:off x="7271950" y="1838271"/>
            <a:ext cx="4166619" cy="369476"/>
          </a:xfrm>
          <a:prstGeom prst="rect">
            <a:avLst/>
          </a:prstGeom>
          <a:solidFill>
            <a:srgbClr val="FFFFFF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t-EE" dirty="0" smtClean="0">
                <a:latin typeface="Impact" pitchFamily="34" charset="0"/>
              </a:rPr>
              <a:t>OPTIMAL MAINTENANCE PERIOD</a:t>
            </a:r>
            <a:endParaRPr lang="en-US" dirty="0">
              <a:latin typeface="Impac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73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5605</TotalTime>
  <Words>142</Words>
  <Application>Microsoft Office PowerPoint</Application>
  <PresentationFormat>Custom</PresentationFormat>
  <Paragraphs>77</Paragraphs>
  <Slides>15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Real-time monitoring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Breaking Wind</dc:title>
  <dc:creator>Peti</dc:creator>
  <cp:lastModifiedBy>SimonX</cp:lastModifiedBy>
  <cp:revision>509</cp:revision>
  <dcterms:created xsi:type="dcterms:W3CDTF">2016-11-01T20:52:39Z</dcterms:created>
  <dcterms:modified xsi:type="dcterms:W3CDTF">2016-11-07T14:55:02Z</dcterms:modified>
</cp:coreProperties>
</file>